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61" r:id="rId6"/>
    <p:sldId id="263" r:id="rId7"/>
    <p:sldId id="262" r:id="rId8"/>
    <p:sldId id="267" r:id="rId9"/>
    <p:sldId id="264" r:id="rId10"/>
    <p:sldId id="269" r:id="rId11"/>
    <p:sldId id="266" r:id="rId12"/>
    <p:sldId id="280" r:id="rId13"/>
    <p:sldId id="268" r:id="rId14"/>
    <p:sldId id="274" r:id="rId15"/>
    <p:sldId id="276" r:id="rId16"/>
    <p:sldId id="277" r:id="rId17"/>
    <p:sldId id="278" r:id="rId18"/>
    <p:sldId id="279" r:id="rId19"/>
    <p:sldId id="273" r:id="rId20"/>
    <p:sldId id="270" r:id="rId21"/>
    <p:sldId id="281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8C00"/>
    <a:srgbClr val="DEA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3" autoAdjust="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89784-A606-442F-9BB2-6CCE8AE005C6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24C8606-BC4E-44DC-B4C0-0587E3BB365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89784-A606-442F-9BB2-6CCE8AE005C6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8606-BC4E-44DC-B4C0-0587E3BB36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89784-A606-442F-9BB2-6CCE8AE005C6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8606-BC4E-44DC-B4C0-0587E3BB36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89784-A606-442F-9BB2-6CCE8AE005C6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8606-BC4E-44DC-B4C0-0587E3BB365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89784-A606-442F-9BB2-6CCE8AE005C6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24C8606-BC4E-44DC-B4C0-0587E3BB365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89784-A606-442F-9BB2-6CCE8AE005C6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8606-BC4E-44DC-B4C0-0587E3BB365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89784-A606-442F-9BB2-6CCE8AE005C6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8606-BC4E-44DC-B4C0-0587E3BB365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89784-A606-442F-9BB2-6CCE8AE005C6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8606-BC4E-44DC-B4C0-0587E3BB36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89784-A606-442F-9BB2-6CCE8AE005C6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8606-BC4E-44DC-B4C0-0587E3BB36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89784-A606-442F-9BB2-6CCE8AE005C6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8606-BC4E-44DC-B4C0-0587E3BB365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89784-A606-442F-9BB2-6CCE8AE005C6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24C8606-BC4E-44DC-B4C0-0587E3BB365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9D89784-A606-442F-9BB2-6CCE8AE005C6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24C8606-BC4E-44DC-B4C0-0587E3BB365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5;&#1072;&#1094;&#1080;&#1086;&#1085;&#1072;&#1083;&#1100;&#1085;&#1099;&#1081;/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4797152"/>
            <a:ext cx="5104656" cy="1600200"/>
          </a:xfrm>
        </p:spPr>
        <p:txBody>
          <a:bodyPr/>
          <a:lstStyle/>
          <a:p>
            <a:r>
              <a:rPr lang="ru-RU" dirty="0" smtClean="0"/>
              <a:t>Лысенко И.А., к.э.н., доцент</a:t>
            </a:r>
          </a:p>
          <a:p>
            <a:r>
              <a:rPr lang="ru-RU" dirty="0" smtClean="0"/>
              <a:t>28 октября 2021 г.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268760"/>
            <a:ext cx="8229600" cy="1872208"/>
          </a:xfrm>
        </p:spPr>
        <p:txBody>
          <a:bodyPr>
            <a:normAutofit fontScale="90000"/>
          </a:bodyPr>
          <a:lstStyle/>
          <a:p>
            <a:r>
              <a:rPr lang="ru-RU" dirty="0"/>
              <a:t>Сталинградский обком ВКП(б)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1941-1943 гг. </a:t>
            </a:r>
            <a:r>
              <a:rPr lang="ru-RU" dirty="0" smtClean="0"/>
              <a:t>– </a:t>
            </a:r>
            <a:br>
              <a:rPr lang="ru-RU" dirty="0" smtClean="0"/>
            </a:br>
            <a:r>
              <a:rPr lang="ru-RU" dirty="0" smtClean="0"/>
              <a:t>структура</a:t>
            </a:r>
            <a:r>
              <a:rPr lang="ru-RU" dirty="0"/>
              <a:t>, задачи, основные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34469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-108520" y="1268760"/>
            <a:ext cx="5832778" cy="4572000"/>
          </a:xfrm>
        </p:spPr>
        <p:txBody>
          <a:bodyPr>
            <a:normAutofit/>
          </a:bodyPr>
          <a:lstStyle/>
          <a:p>
            <a:r>
              <a:rPr lang="ru-RU" sz="1800" dirty="0"/>
              <a:t>Важным моментом перестройки явилось создание чрезвычайных органов партийного руководства, в числе которых: политотделы </a:t>
            </a:r>
            <a:r>
              <a:rPr lang="ru-RU" sz="1800" dirty="0" err="1" smtClean="0"/>
              <a:t>машинно</a:t>
            </a:r>
            <a:r>
              <a:rPr lang="ru-RU" sz="1800" dirty="0" smtClean="0"/>
              <a:t>—тракторных </a:t>
            </a:r>
            <a:r>
              <a:rPr lang="ru-RU" sz="1800" dirty="0"/>
              <a:t>станций и совхозов, институт парторгов ЦК ВКП(б) на предприятиях.</a:t>
            </a:r>
          </a:p>
          <a:p>
            <a:endParaRPr lang="ru-RU" dirty="0"/>
          </a:p>
        </p:txBody>
      </p:sp>
      <p:pic>
        <p:nvPicPr>
          <p:cNvPr id="6148" name="Picture 4" descr="C:\Users\al-bormotov\Pictures\ВЛАСТьКАРТИНКИ\collage_photoc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924944"/>
            <a:ext cx="5689908" cy="340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47864" y="116632"/>
            <a:ext cx="55801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военные годы изменились не только направления и методы работы, но и структура партийной организации. </a:t>
            </a:r>
          </a:p>
        </p:txBody>
      </p:sp>
    </p:spTree>
    <p:extLst>
      <p:ext uri="{BB962C8B-B14F-4D97-AF65-F5344CB8AC3E}">
        <p14:creationId xmlns:p14="http://schemas.microsoft.com/office/powerpoint/2010/main" val="141759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404664"/>
            <a:ext cx="3749040" cy="4572000"/>
          </a:xfrm>
        </p:spPr>
        <p:txBody>
          <a:bodyPr>
            <a:normAutofit fontScale="70000" lnSpcReduction="20000"/>
          </a:bodyPr>
          <a:lstStyle/>
          <a:p>
            <a:r>
              <a:rPr lang="ru-RU" sz="2900" dirty="0"/>
              <a:t>Партийные органы координировали деятельность остальных органов власти и управления в регионе. Возглавлял их Сталинградский областной комитет ВКП (б) – Обком. В городах и сельских районах области действовали городские и районные комитеты (горкомы и райкомы</a:t>
            </a:r>
            <a:r>
              <a:rPr lang="ru-RU" sz="2900" dirty="0" smtClean="0"/>
              <a:t>).</a:t>
            </a:r>
          </a:p>
          <a:p>
            <a:r>
              <a:rPr lang="ru-RU" sz="2900" dirty="0"/>
              <a:t>В Сталинградской области до 27 декабря 1943 г. функционировал также один окружной комитет партии. 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32040" y="476672"/>
            <a:ext cx="3750950" cy="554312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Сеть партийных комитетов в Сталинградской области в период с 7 сентября 1941 г. до 27 декабря 1943 г. была представлена: обкомом партии (Сталинград), окружкомом партии (Астрахань), 2 горкомами партии (Сталинград и Камышин), 11 городскими райкомами партии, 73 сельскими райкомами партии.</a:t>
            </a:r>
          </a:p>
          <a:p>
            <a:r>
              <a:rPr lang="ru-RU" dirty="0"/>
              <a:t>Во всех городских и сельских райкомах действовали военные отделы, созданные ранее по решению XVIII съезда ВКП(б), которые курировали вопросы военно-патриотического воспитания  трудящихся и оказания помощи военным комиссариатам.</a:t>
            </a:r>
          </a:p>
        </p:txBody>
      </p:sp>
    </p:spTree>
    <p:extLst>
      <p:ext uri="{BB962C8B-B14F-4D97-AF65-F5344CB8AC3E}">
        <p14:creationId xmlns:p14="http://schemas.microsoft.com/office/powerpoint/2010/main" val="423587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l-bormotov\Pictures\ВЛАСТьКАРТИНКИ\Chuyan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60648"/>
            <a:ext cx="333140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4293096"/>
            <a:ext cx="38164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Алексей </a:t>
            </a:r>
            <a:r>
              <a:rPr lang="ru-RU" dirty="0"/>
              <a:t>Семёнович </a:t>
            </a:r>
            <a:r>
              <a:rPr lang="ru-RU" dirty="0" err="1" smtClean="0"/>
              <a:t>Чуянов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 В </a:t>
            </a:r>
            <a:r>
              <a:rPr lang="ru-RU" dirty="0"/>
              <a:t>1938—1946 годах — Первый секретарь Сталинградского обкома и горкома ВКП. </a:t>
            </a:r>
            <a:endParaRPr lang="ru-RU" dirty="0" smtClean="0"/>
          </a:p>
          <a:p>
            <a:r>
              <a:rPr lang="ru-RU" dirty="0" smtClean="0"/>
              <a:t>Годы жизни: 30 </a:t>
            </a:r>
            <a:r>
              <a:rPr lang="ru-RU" dirty="0"/>
              <a:t>марта 1905 </a:t>
            </a:r>
            <a:r>
              <a:rPr lang="ru-RU" dirty="0" smtClean="0"/>
              <a:t>г. – </a:t>
            </a:r>
          </a:p>
          <a:p>
            <a:r>
              <a:rPr lang="ru-RU" dirty="0" smtClean="0"/>
              <a:t>30 </a:t>
            </a:r>
            <a:r>
              <a:rPr lang="ru-RU" dirty="0"/>
              <a:t>ноября 1977 </a:t>
            </a:r>
            <a:r>
              <a:rPr lang="ru-RU" dirty="0" smtClean="0"/>
              <a:t>г.</a:t>
            </a:r>
          </a:p>
        </p:txBody>
      </p:sp>
      <p:pic>
        <p:nvPicPr>
          <p:cNvPr id="8195" name="Picture 3" descr="C:\Users\al-bormotov\Pictures\ВЛАСТьКАРТИНКИ\59c15abf92056ab434cbe11a-previ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0648"/>
            <a:ext cx="3297560" cy="486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5" descr="https://encrypted-tbn2.gstatic.com/faviconV2?url=https://artefact.culture.ru&amp;client=VFE&amp;size=32&amp;type=FAVICON&amp;fallback_opts=TYPE,SIZE,URL&amp;nfrp=2"/>
          <p:cNvSpPr>
            <a:spLocks noChangeAspect="1" noChangeArrowheads="1"/>
          </p:cNvSpPr>
          <p:nvPr/>
        </p:nvSpPr>
        <p:spPr bwMode="auto">
          <a:xfrm>
            <a:off x="155575" y="-1984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680375" y="5317357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А.С. </a:t>
            </a:r>
            <a:r>
              <a:rPr lang="ru-RU" dirty="0" err="1" smtClean="0"/>
              <a:t>Чуянов</a:t>
            </a:r>
            <a:r>
              <a:rPr lang="ru-RU" dirty="0" smtClean="0"/>
              <a:t> и генерал М. С. Шумилов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426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548680"/>
            <a:ext cx="7920880" cy="4572000"/>
          </a:xfrm>
        </p:spPr>
        <p:txBody>
          <a:bodyPr>
            <a:normAutofit fontScale="70000" lnSpcReduction="20000"/>
          </a:bodyPr>
          <a:lstStyle/>
          <a:p>
            <a:r>
              <a:rPr lang="ru-RU" sz="3400" dirty="0"/>
              <a:t>В 1941 году состоялось три пленума 5-го созыва Сталинградского обкома ВКП(б). </a:t>
            </a:r>
            <a:r>
              <a:rPr lang="en-US" sz="3400" dirty="0"/>
              <a:t>V</a:t>
            </a:r>
            <a:r>
              <a:rPr lang="ru-RU" sz="3400" dirty="0"/>
              <a:t>-й пленум прошел 4-5 февраля, </a:t>
            </a:r>
            <a:r>
              <a:rPr lang="en-US" sz="3400" dirty="0"/>
              <a:t>VI</a:t>
            </a:r>
            <a:r>
              <a:rPr lang="ru-RU" sz="3400" dirty="0"/>
              <a:t>-й состоялся 10-11 июня</a:t>
            </a:r>
            <a:r>
              <a:rPr lang="ru-RU" sz="3400" dirty="0" smtClean="0"/>
              <a:t>.</a:t>
            </a:r>
          </a:p>
          <a:p>
            <a:r>
              <a:rPr lang="ru-RU" sz="3400" b="1" dirty="0"/>
              <a:t>VII </a:t>
            </a:r>
            <a:r>
              <a:rPr lang="ru-RU" sz="3400" b="1" dirty="0" smtClean="0"/>
              <a:t>пленум </a:t>
            </a:r>
            <a:r>
              <a:rPr lang="ru-RU" sz="3400" b="1" dirty="0"/>
              <a:t>Сталинградского обкома и горкома ВКП (б) </a:t>
            </a:r>
            <a:r>
              <a:rPr lang="ru-RU" sz="3400" b="1" dirty="0" smtClean="0"/>
              <a:t> </a:t>
            </a:r>
            <a:r>
              <a:rPr lang="ru-RU" sz="3400" dirty="0" smtClean="0"/>
              <a:t>прошел 22 </a:t>
            </a:r>
            <a:r>
              <a:rPr lang="ru-RU" sz="3400" dirty="0"/>
              <a:t>ноября 1941 </a:t>
            </a:r>
            <a:r>
              <a:rPr lang="ru-RU" sz="3400" dirty="0" smtClean="0"/>
              <a:t>г.</a:t>
            </a:r>
            <a:endParaRPr lang="ru-RU" sz="3400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755576" y="2564904"/>
            <a:ext cx="8064896" cy="349188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2900" b="1" dirty="0"/>
              <a:t>И</a:t>
            </a:r>
            <a:r>
              <a:rPr lang="ru-RU" sz="2900" b="1" dirty="0" smtClean="0"/>
              <a:t>з Постановления </a:t>
            </a:r>
            <a:r>
              <a:rPr lang="en-US" sz="2900" b="1" dirty="0" smtClean="0"/>
              <a:t>VII</a:t>
            </a:r>
            <a:r>
              <a:rPr lang="ru-RU" sz="2900" b="1" dirty="0"/>
              <a:t>-го пленума Сталинградского обкома и горкома ВКП (б</a:t>
            </a:r>
            <a:r>
              <a:rPr lang="ru-RU" sz="2900" b="1" dirty="0" smtClean="0"/>
              <a:t>)  </a:t>
            </a:r>
            <a:r>
              <a:rPr lang="ru-RU" sz="2900" b="1" dirty="0"/>
              <a:t>«О мероприятиях по реализации задач, </a:t>
            </a:r>
            <a:r>
              <a:rPr lang="ru-RU" sz="2900" b="1" dirty="0" smtClean="0"/>
              <a:t>поставленных товарищем </a:t>
            </a:r>
            <a:r>
              <a:rPr lang="ru-RU" sz="2900" b="1" dirty="0"/>
              <a:t>Сталиным в докладе от 6 ноября 1941 г</a:t>
            </a:r>
            <a:r>
              <a:rPr lang="ru-RU" sz="2900" b="1" dirty="0" smtClean="0"/>
              <a:t>.» : </a:t>
            </a:r>
          </a:p>
          <a:p>
            <a:pPr marL="0" indent="0" algn="ctr">
              <a:buNone/>
            </a:pPr>
            <a:r>
              <a:rPr lang="ru-RU" sz="2900" dirty="0" smtClean="0">
                <a:latin typeface="Arial Narrow" panose="020B0606020202030204" pitchFamily="34" charset="0"/>
              </a:rPr>
              <a:t>«Пленум </a:t>
            </a:r>
            <a:r>
              <a:rPr lang="ru-RU" sz="2900" dirty="0">
                <a:latin typeface="Arial Narrow" panose="020B0606020202030204" pitchFamily="34" charset="0"/>
              </a:rPr>
              <a:t>призывает все партийные организации, всех партийных и непартийных большевиков области, все трудящееся население взяться немедленно и по-боевому за выполнение задач, поставленных тов. Сталиным: работать не покладая рук для фронта с тем, чтобы с каждым днем увеличивать производство оружия, боеприпасов, продовольствия, чтобы вместе с нашей Красной Армией и Флотом ковать победу над </a:t>
            </a:r>
            <a:r>
              <a:rPr lang="ru-RU" sz="2900" dirty="0" smtClean="0">
                <a:latin typeface="Arial Narrow" panose="020B0606020202030204" pitchFamily="34" charset="0"/>
              </a:rPr>
              <a:t>врагом».</a:t>
            </a:r>
            <a:endParaRPr lang="ru-RU" sz="2900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Источник: ЦДНИВО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. Ф. 313. Оп. 12. Д. 1. </a:t>
            </a:r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506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3648" y="-29406648"/>
            <a:ext cx="6768752" cy="26961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6. Одобряя инициативу коллективов рабочих, ИТР и служащих заводов № 264, «Красного Октября», № 221 и СТЗ, взявших на себя обязательство по дополнительному производству новых видов вооружения, боевых машин, оружия и боеприпасов, пленум обязывает партийные организации всемерно поощрять инициативу, направленную на увеличение производства оружия и боеприпасов и предлагает оказывать постоянную поддержку и помощь в этом важном деле.</a:t>
            </a:r>
          </a:p>
          <a:p>
            <a:r>
              <a:rPr lang="ru-RU" dirty="0" smtClean="0"/>
              <a:t>7. Пленум одобряет предложение о создании в составе народного ополчения специальной танковой бригады имени Сталинградского пролетариата, а также отдельного артиллерийского полка и поручает бюро обкома, горкома и райкомам ВКП (б) оказать всемерное содействие в формировании и вооружении танковой бригады и артиллерийского полка.</a:t>
            </a:r>
          </a:p>
          <a:p>
            <a:r>
              <a:rPr lang="ru-RU" dirty="0" smtClean="0"/>
              <a:t>8. Пленум обращает внимание всех руководителей на необходимость всемерного усиления борьбы за экономию цветных материалов, топлива, электроэнергии и обязывает их усилить работу по изысканию всякого рода заменителей дефицитных материалов и инструментальных сталей, наводя строжайший порядок в расходовании этих материалов.</a:t>
            </a:r>
          </a:p>
          <a:p>
            <a:r>
              <a:rPr lang="ru-RU" dirty="0" smtClean="0"/>
              <a:t>9. Поставить важнейшей задачей руководителей всех отраслей хозяйства, партийных и советских руководителей – подготовку кадров, особенно кадров массовых квалификаций, особенно из числа женщин и членов семей ушедших в Красную Армию.</a:t>
            </a:r>
          </a:p>
          <a:p>
            <a:r>
              <a:rPr lang="ru-RU" dirty="0" smtClean="0"/>
              <a:t>10. Отмечая создавшиеся тяжелые условия у железнодорожного транспорта и совершенно неудовлетворительную работу Сталинградской железной дороги в этих условиях, пленум категорически требует от руководителей Сталинградской железной дороги и от партийных организаций области принятия решительных мер для быстрейшего продвижения грузов для фронта и оборонных предприятий, одновременно требует от руководителей промышленных предприятий ликвидировать простои подвижного состава под грузовыми операциями.</a:t>
            </a:r>
          </a:p>
          <a:p>
            <a:r>
              <a:rPr lang="ru-RU" dirty="0" smtClean="0"/>
              <a:t>11. Отмечая крайне медленный ход строительства важнейших </a:t>
            </a:r>
            <a:r>
              <a:rPr lang="ru-RU" dirty="0" err="1" smtClean="0"/>
              <a:t>ж.д</a:t>
            </a:r>
            <a:r>
              <a:rPr lang="ru-RU" dirty="0" smtClean="0"/>
              <a:t>. линий Астрахань – Кизляр,  Сталинград – Владимировка пленум обязывает руководителей </a:t>
            </a:r>
            <a:r>
              <a:rPr lang="ru-RU" dirty="0" err="1" smtClean="0"/>
              <a:t>ж.д</a:t>
            </a:r>
            <a:r>
              <a:rPr lang="ru-RU" dirty="0" smtClean="0"/>
              <a:t>., бюро Обкома, городских и сельских райкомов принять меры, обеспечивающие окончание строительства и пуск в эксплуатацию этих линий в кратчайший срок.</a:t>
            </a:r>
          </a:p>
          <a:p>
            <a:r>
              <a:rPr lang="ru-RU" dirty="0" smtClean="0"/>
              <a:t>12. Отмечая, что необходимость создания неприступной линии обороны в Сталинградской области требует максимальной мобилизации сил и транспортных средств, пленум осуждает преступно безответственное отношение руководителей отдельных районов (</a:t>
            </a:r>
            <a:r>
              <a:rPr lang="ru-RU" dirty="0" err="1" smtClean="0"/>
              <a:t>Новоанненский</a:t>
            </a:r>
            <a:r>
              <a:rPr lang="ru-RU" dirty="0" smtClean="0"/>
              <a:t>, Калачевский, Кировский, </a:t>
            </a:r>
            <a:r>
              <a:rPr lang="ru-RU" dirty="0" err="1" smtClean="0"/>
              <a:t>Солодчинский</a:t>
            </a:r>
            <a:r>
              <a:rPr lang="ru-RU" dirty="0" smtClean="0"/>
              <a:t>), допускающих медлительность в выделении людей и транспортных средств на строительство рубежей, и обязывает бюро Обкома принимать самые решительные меры к таким руководителям вплоть до привлечения к ответственности по законам военного времени.</a:t>
            </a:r>
          </a:p>
          <a:p>
            <a:r>
              <a:rPr lang="ru-RU" dirty="0" smtClean="0"/>
              <a:t>Вместе с тем, пленум обязывает горкомы, райкомы безоговорочно выполнить утвержденное бюро Обкома количество предоставления рабочей силы и транспортных средств и принять необходимые меры к быстрейшему окончанию строительства линий обороны.</a:t>
            </a:r>
          </a:p>
          <a:p>
            <a:r>
              <a:rPr lang="ru-RU" dirty="0" smtClean="0"/>
              <a:t>Пленум предупреждает об ответственности за организацию общественного питания на строительстве укрепрайона зам. председателя исполкома </a:t>
            </a:r>
            <a:r>
              <a:rPr lang="ru-RU" dirty="0" err="1" smtClean="0"/>
              <a:t>Облсовета</a:t>
            </a:r>
            <a:r>
              <a:rPr lang="ru-RU" dirty="0" smtClean="0"/>
              <a:t> тов. </a:t>
            </a:r>
            <a:r>
              <a:rPr lang="ru-RU" dirty="0" err="1" smtClean="0"/>
              <a:t>Вязовцева</a:t>
            </a:r>
            <a:r>
              <a:rPr lang="ru-RU" dirty="0" smtClean="0"/>
              <a:t> и председателя </a:t>
            </a:r>
            <a:r>
              <a:rPr lang="ru-RU" dirty="0" err="1" smtClean="0"/>
              <a:t>Облпотребсоюза</a:t>
            </a:r>
            <a:r>
              <a:rPr lang="ru-RU" dirty="0" smtClean="0"/>
              <a:t> тов. Громова.</a:t>
            </a:r>
          </a:p>
          <a:p>
            <a:r>
              <a:rPr lang="ru-RU" dirty="0" smtClean="0"/>
              <a:t>13. В целях улучшения усиления продовольственных резервов для Красной Армии, пленум требует от райкомов ВКП (б), директоров МТС и совхозов до 15-20 декабря закончить молотьбу хлеба, скошенного лобогрейками, уделив особое внимание уборке подсолнуха.</a:t>
            </a:r>
          </a:p>
          <a:p>
            <a:r>
              <a:rPr lang="ru-RU" dirty="0" smtClean="0"/>
              <a:t>14. Установить окончательный срок выполнения плана хлебосдачи к 15 декабря 1941 г. Предложить райкомам партии принять решительные меры и обеспечить безусловное выполнение плана хлебосдачи к указанному сроку. Особое внимание обратить на уборку намолоченного зерна с токов и на сохранность хлеба в колхозах, совхозах и на складах </a:t>
            </a:r>
            <a:r>
              <a:rPr lang="ru-RU" dirty="0" err="1" smtClean="0"/>
              <a:t>Заготзерно</a:t>
            </a:r>
            <a:r>
              <a:rPr lang="ru-RU" dirty="0" smtClean="0"/>
              <a:t>, а также на заготовку картофеля, мяса, шерсти, кожи, овчины.</a:t>
            </a:r>
          </a:p>
          <a:p>
            <a:r>
              <a:rPr lang="ru-RU" dirty="0" smtClean="0"/>
              <a:t>15. Пленум требует от всех парторганизаций области принятия особых мер к обеспечению скота, как колхозов и совхозов области, так и эвакуированного, кормами на все время зимовки. Пленум предупреждает о необходимости строжайшей экономии кормов, установления бдительной охраны их от расхищения и, как крайняя мера, в случае необходимости разрешает сокращение рациона кормления животных с тем, чтобы безусловно сократить поголовье от падежа.</a:t>
            </a:r>
          </a:p>
          <a:p>
            <a:r>
              <a:rPr lang="ru-RU" dirty="0" smtClean="0"/>
              <a:t>16. Важнейшей задачей МТС и совхозов в ближайшее время является проведение ремонта тракторного парка. Пленум Обкома предлагает райкомам партии, директорам совхозов и МТС немедленно развернуть усиленными темпами ремонт тракторов.</a:t>
            </a:r>
          </a:p>
          <a:p>
            <a:r>
              <a:rPr lang="ru-RU" dirty="0" smtClean="0"/>
              <a:t>Пленум призывает все партийные организации, всех партийных и непартийных большевиков области, все трудящееся население взяться немедленно и по-боевому за выполнение задач, поставленных тов. Сталиным: работать не покладая рук для фронта с тем, чтобы с каждым днем увеличивать производство оружия, боеприпасов, продовольствия, чтобы вместе с нашей Красной Армией и Флотом ковать победу над врагом.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32656"/>
            <a:ext cx="84249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«Одобряя </a:t>
            </a:r>
            <a:r>
              <a:rPr lang="ru-RU" dirty="0"/>
              <a:t>инициативу коллективов рабочих, ИТР и служащих заводов № 264, «Красного Октября», № 221 и СТЗ, взявших на себя обязательство по дополнительному производству новых видов вооружения, боевых машин, оружия и боеприпасов, пленум обязывает партийные организации всемерно поощрять инициативу, направленную на увеличение производства оружия и боеприпасов и предлагает оказывать постоянную поддержку и помощь в этом важном деле.</a:t>
            </a:r>
          </a:p>
          <a:p>
            <a:pPr algn="just"/>
            <a:r>
              <a:rPr lang="ru-RU" dirty="0" smtClean="0"/>
              <a:t>	Пленум </a:t>
            </a:r>
            <a:r>
              <a:rPr lang="ru-RU" dirty="0"/>
              <a:t>одобряет предложение о создании в составе народного ополчения специальной танковой бригады имени Сталинградского пролетариата, а также отдельного артиллерийского полка и поручает бюро обкома, горкома и райкомам ВКП (б) оказать всемерное содействие в формировании и вооружении танковой бригады и артиллерийского полка.</a:t>
            </a:r>
          </a:p>
          <a:p>
            <a:pPr algn="just"/>
            <a:r>
              <a:rPr lang="ru-RU" dirty="0" smtClean="0"/>
              <a:t>	Пленум </a:t>
            </a:r>
            <a:r>
              <a:rPr lang="ru-RU" dirty="0"/>
              <a:t>обращает внимание всех руководителей на необходимость всемерного усиления борьбы за экономию цветных материалов, топлива, электроэнергии и обязывает их усилить работу по изысканию всякого рода заменителей дефицитных материалов и инструментальных сталей, наводя строжайший порядок в расходовании этих материалов</a:t>
            </a:r>
            <a:r>
              <a:rPr lang="ru-RU" dirty="0" smtClean="0"/>
              <a:t>.»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Из материалов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VII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пленума Сталинградского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обкома и горкома ВКП (б)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22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ноября 1941 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35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9"/>
            <a:ext cx="864096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dirty="0" smtClean="0"/>
              <a:t>«</a:t>
            </a:r>
            <a:r>
              <a:rPr lang="ru-RU" sz="1600" dirty="0" smtClean="0"/>
              <a:t>Поставить </a:t>
            </a:r>
            <a:r>
              <a:rPr lang="ru-RU" sz="1600" dirty="0"/>
              <a:t>важнейшей задачей руководителей всех отраслей хозяйства, партийных и советских руководителей – подготовку кадров, особенно кадров массовых квалификаций, особенно из числа женщин и членов семей ушедших в Красную Армию.</a:t>
            </a:r>
          </a:p>
          <a:p>
            <a:pPr algn="just"/>
            <a:r>
              <a:rPr lang="ru-RU" sz="1600" dirty="0"/>
              <a:t>	</a:t>
            </a:r>
            <a:r>
              <a:rPr lang="ru-RU" sz="1600" dirty="0" smtClean="0"/>
              <a:t>Отмечая </a:t>
            </a:r>
            <a:r>
              <a:rPr lang="ru-RU" sz="1600" dirty="0"/>
              <a:t>создавшиеся тяжелые условия у железнодорожного транспорта и совершенно неудовлетворительную работу Сталинградской железной дороги в этих условиях, пленум категорически требует от руководителей Сталинградской железной дороги и от партийных организаций области принятия решительных мер для быстрейшего продвижения грузов для фронта и оборонных предприятий, одновременно требует от руководителей промышленных предприятий ликвидировать простои подвижного состава под грузовыми операциями.</a:t>
            </a:r>
          </a:p>
          <a:p>
            <a:pPr algn="just"/>
            <a:r>
              <a:rPr lang="ru-RU" sz="1600" dirty="0"/>
              <a:t>	</a:t>
            </a:r>
            <a:r>
              <a:rPr lang="ru-RU" sz="1600" dirty="0" smtClean="0"/>
              <a:t>Отмечая </a:t>
            </a:r>
            <a:r>
              <a:rPr lang="ru-RU" sz="1600" dirty="0"/>
              <a:t>крайне медленный ход строительства важнейших </a:t>
            </a:r>
            <a:r>
              <a:rPr lang="ru-RU" sz="1600" dirty="0" err="1"/>
              <a:t>ж.д</a:t>
            </a:r>
            <a:r>
              <a:rPr lang="ru-RU" sz="1600" dirty="0"/>
              <a:t>. линий Астрахань – Кизляр,  Сталинград – Владимировка пленум обязывает руководителей </a:t>
            </a:r>
            <a:r>
              <a:rPr lang="ru-RU" sz="1600" dirty="0" err="1"/>
              <a:t>ж.д</a:t>
            </a:r>
            <a:r>
              <a:rPr lang="ru-RU" sz="1600" dirty="0"/>
              <a:t>., бюро Обкома, городских и сельских райкомов принять меры, обеспечивающие окончание строительства и пуск в эксплуатацию этих линий в кратчайший срок</a:t>
            </a:r>
            <a:r>
              <a:rPr lang="ru-RU" sz="1600" dirty="0" smtClean="0"/>
              <a:t>.»</a:t>
            </a:r>
            <a:endParaRPr lang="ru-RU" sz="1600" dirty="0"/>
          </a:p>
        </p:txBody>
      </p:sp>
      <p:pic>
        <p:nvPicPr>
          <p:cNvPr id="7170" name="Picture 2" descr="F:\Фото в сборник\184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83126"/>
            <a:ext cx="5184576" cy="276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904656" y="4509120"/>
            <a:ext cx="2915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Строительство </a:t>
            </a:r>
            <a:r>
              <a:rPr lang="ru-RU" sz="1600" dirty="0"/>
              <a:t>железной дороги Сталинград-Саратов. Разработка выемки на 187 км. Дата события [1941 г.]. </a:t>
            </a:r>
            <a:endParaRPr lang="ru-RU" sz="1600" dirty="0" smtClean="0"/>
          </a:p>
          <a:p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Источник: ГАВО</a:t>
            </a:r>
            <a:endParaRPr lang="ru-RU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5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0882" y="260648"/>
            <a:ext cx="84249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r>
              <a:rPr lang="ru-RU" dirty="0" smtClean="0"/>
              <a:t>«Пленум </a:t>
            </a:r>
            <a:r>
              <a:rPr lang="ru-RU" dirty="0"/>
              <a:t>обязывает горкомы, райкомы безоговорочно выполнить утвержденное бюро Обкома количество предоставления рабочей силы и транспортных средств и принять необходимые меры к быстрейшему окончанию строительства линий обороны.</a:t>
            </a:r>
          </a:p>
          <a:p>
            <a:r>
              <a:rPr lang="ru-RU" dirty="0" smtClean="0"/>
              <a:t>	Пленум </a:t>
            </a:r>
            <a:r>
              <a:rPr lang="ru-RU" dirty="0"/>
              <a:t>предупреждает об ответственности за организацию общественного питания на строительстве укрепрайона зам. председателя исполкома </a:t>
            </a:r>
            <a:r>
              <a:rPr lang="ru-RU" dirty="0" err="1"/>
              <a:t>Облсовета</a:t>
            </a:r>
            <a:r>
              <a:rPr lang="ru-RU" dirty="0"/>
              <a:t> тов. </a:t>
            </a:r>
            <a:r>
              <a:rPr lang="ru-RU" dirty="0" err="1"/>
              <a:t>Вязовцева</a:t>
            </a:r>
            <a:r>
              <a:rPr lang="ru-RU" dirty="0"/>
              <a:t> и председателя </a:t>
            </a:r>
            <a:r>
              <a:rPr lang="ru-RU" dirty="0" err="1"/>
              <a:t>Облпотребсоюза</a:t>
            </a:r>
            <a:r>
              <a:rPr lang="ru-RU" dirty="0"/>
              <a:t> тов. Громова.</a:t>
            </a:r>
          </a:p>
          <a:p>
            <a:r>
              <a:rPr lang="ru-RU" dirty="0" smtClean="0"/>
              <a:t>	В </a:t>
            </a:r>
            <a:r>
              <a:rPr lang="ru-RU" dirty="0"/>
              <a:t>целях улучшения усиления продовольственных резервов для Красной Армии, пленум требует от райкомов ВКП (б), директоров МТС и совхозов до 15-20 декабря закончить молотьбу хлеба, скошенного лобогрейками, уделив особое внимание уборке подсолнуха</a:t>
            </a:r>
            <a:r>
              <a:rPr lang="ru-RU" dirty="0" smtClean="0"/>
              <a:t>.</a:t>
            </a:r>
          </a:p>
          <a:p>
            <a:r>
              <a:rPr lang="ru-RU" dirty="0"/>
              <a:t>	</a:t>
            </a:r>
            <a:r>
              <a:rPr lang="ru-RU" dirty="0" smtClean="0"/>
              <a:t>Установить </a:t>
            </a:r>
            <a:r>
              <a:rPr lang="ru-RU" dirty="0"/>
              <a:t>окончательный срок выполнения плана хлебосдачи к 15 декабря 1941 г. Предложить райкомам партии принять решительные меры и обеспечить безусловное выполнение плана хлебосдачи к указанному сроку. Особое внимание обратить на уборку намолоченного зерна с токов и на сохранность хлеба в колхозах, совхозах и на складах </a:t>
            </a:r>
            <a:r>
              <a:rPr lang="ru-RU" dirty="0" err="1"/>
              <a:t>Заготзерно</a:t>
            </a:r>
            <a:r>
              <a:rPr lang="ru-RU" dirty="0"/>
              <a:t>, а также на заготовку картофеля, мяса, шерсти, кожи, </a:t>
            </a:r>
            <a:r>
              <a:rPr lang="ru-RU" dirty="0" smtClean="0"/>
              <a:t>овчины».</a:t>
            </a:r>
            <a:endParaRPr lang="ru-RU" dirty="0"/>
          </a:p>
          <a:p>
            <a:r>
              <a:rPr lang="ru-RU" dirty="0" smtClean="0"/>
              <a:t>	</a:t>
            </a:r>
          </a:p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Из материалов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VII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пленума Сталинградского обкома и горкома ВКП (б) </a:t>
            </a: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22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ноября 1941 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99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612845"/>
            <a:ext cx="81369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«Пленум </a:t>
            </a:r>
            <a:r>
              <a:rPr lang="ru-RU" dirty="0"/>
              <a:t>требует от всех парторганизаций области принятия особых мер к обеспечению скота, как колхозов и совхозов области, так и эвакуированного, кормами на все время зимовки. Пленум предупреждает о необходимости строжайшей экономии кормов, установления бдительной охраны их от расхищения и, как крайняя мера, в случае необходимости разрешает сокращение рациона кормления животных с тем, чтобы безусловно сократить поголовье от падежа.</a:t>
            </a:r>
          </a:p>
          <a:p>
            <a:pPr algn="just"/>
            <a:r>
              <a:rPr lang="ru-RU" dirty="0" smtClean="0"/>
              <a:t>	Важнейшей </a:t>
            </a:r>
            <a:r>
              <a:rPr lang="ru-RU" dirty="0"/>
              <a:t>задачей МТС и совхозов в ближайшее время является проведение ремонта тракторного парка. Пленум Обкома предлагает райкомам партии, директорам совхозов и МТС немедленно развернуть усиленными темпами ремонт </a:t>
            </a:r>
            <a:r>
              <a:rPr lang="ru-RU" dirty="0" smtClean="0"/>
              <a:t>тракторов».</a:t>
            </a:r>
          </a:p>
          <a:p>
            <a:endParaRPr lang="ru-RU" dirty="0"/>
          </a:p>
          <a:p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Из материалов VII пленума Сталинградского обкома и горкома ВКП (б) 22 ноября 1941 г.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135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48680"/>
            <a:ext cx="7632848" cy="812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Сталинградским обкомом ВКП(б) решались задачи:</a:t>
            </a:r>
          </a:p>
          <a:p>
            <a:pPr algn="ctr"/>
            <a:endParaRPr lang="ru-RU" dirty="0"/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dirty="0" smtClean="0"/>
              <a:t> В основе </a:t>
            </a:r>
            <a:r>
              <a:rPr lang="ru-RU" dirty="0"/>
              <a:t>всей партийно-политической </a:t>
            </a:r>
            <a:r>
              <a:rPr lang="ru-RU" dirty="0" smtClean="0"/>
              <a:t>работы  - разъяснение </a:t>
            </a:r>
            <a:r>
              <a:rPr lang="ru-RU" dirty="0"/>
              <a:t>трудящимся </a:t>
            </a:r>
            <a:r>
              <a:rPr lang="ru-RU" dirty="0" smtClean="0"/>
              <a:t>задач в условиях Отечественной войны </a:t>
            </a:r>
            <a:r>
              <a:rPr lang="ru-RU" dirty="0"/>
              <a:t>с германским фашизмом.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dirty="0" smtClean="0"/>
              <a:t>Усиление </a:t>
            </a:r>
            <a:r>
              <a:rPr lang="ru-RU" dirty="0"/>
              <a:t>партийно-политической </a:t>
            </a:r>
            <a:r>
              <a:rPr lang="ru-RU" dirty="0" smtClean="0"/>
              <a:t>работы среди населения, особенно, </a:t>
            </a:r>
            <a:r>
              <a:rPr lang="ru-RU" dirty="0"/>
              <a:t>среди трудящихся, занятых на важнейших </a:t>
            </a:r>
            <a:r>
              <a:rPr lang="ru-RU" dirty="0" smtClean="0"/>
              <a:t>стройках: </a:t>
            </a:r>
            <a:r>
              <a:rPr lang="ru-RU" dirty="0"/>
              <a:t>оборонительный рубеж, железнодорожное строительство, </a:t>
            </a:r>
            <a:r>
              <a:rPr lang="ru-RU" dirty="0" smtClean="0"/>
              <a:t>среди </a:t>
            </a:r>
            <a:r>
              <a:rPr lang="ru-RU" dirty="0"/>
              <a:t>эвакуированного населения</a:t>
            </a:r>
            <a:r>
              <a:rPr lang="ru-RU" dirty="0" smtClean="0"/>
              <a:t>.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dirty="0" smtClean="0"/>
              <a:t>Усиление руководства печатью, активное ведение политико-просветительной работы, </a:t>
            </a:r>
            <a:r>
              <a:rPr lang="ru-RU" dirty="0"/>
              <a:t>мобилизуя массы на успешное выполнение всех оборонных заданий, на </a:t>
            </a:r>
            <a:r>
              <a:rPr lang="ru-RU" dirty="0" smtClean="0"/>
              <a:t>отпор провокационных </a:t>
            </a:r>
            <a:r>
              <a:rPr lang="ru-RU" dirty="0"/>
              <a:t>слухов и т.д</a:t>
            </a:r>
            <a:r>
              <a:rPr lang="ru-RU" dirty="0" smtClean="0"/>
              <a:t>.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dirty="0" smtClean="0"/>
              <a:t>Контроль за хозяйственными руководителями в направлении </a:t>
            </a:r>
            <a:r>
              <a:rPr lang="ru-RU" dirty="0"/>
              <a:t>безусловного выполнения государственных планов и военных заказов. </a:t>
            </a:r>
            <a:r>
              <a:rPr lang="ru-RU" dirty="0" smtClean="0"/>
              <a:t>Принятие </a:t>
            </a:r>
            <a:r>
              <a:rPr lang="ru-RU" dirty="0"/>
              <a:t>мер к тому, чтобы государственные планы и задания </a:t>
            </a:r>
            <a:r>
              <a:rPr lang="ru-RU" dirty="0" smtClean="0"/>
              <a:t>выполнялись.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dirty="0" smtClean="0"/>
              <a:t>Работа по организации подчинения всей производственной мощности </a:t>
            </a:r>
            <a:r>
              <a:rPr lang="ru-RU" dirty="0"/>
              <a:t>предприятий сталинградской промышленности задаче массового производства вооружения и воинского снаряжения для нужд </a:t>
            </a:r>
            <a:r>
              <a:rPr lang="ru-RU" dirty="0" smtClean="0"/>
              <a:t>фронта.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085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l-bormotov\Pictures\ВЛАСТьКАРТИНКИ\stalingrad75_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6632"/>
            <a:ext cx="4248472" cy="645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21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404664"/>
            <a:ext cx="8064896" cy="1728192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Административно-территориальное деление СССР было проведено таким образом, чтобы осуществлять ведение планового народного хозяйства, организацию местного управления.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5976664" cy="4229639"/>
          </a:xfrm>
        </p:spPr>
      </p:pic>
      <p:sp>
        <p:nvSpPr>
          <p:cNvPr id="6" name="Прямоугольник 5"/>
          <p:cNvSpPr/>
          <p:nvPr/>
        </p:nvSpPr>
        <p:spPr>
          <a:xfrm>
            <a:off x="6300192" y="1556792"/>
            <a:ext cx="185395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Административно-территориальное </a:t>
            </a:r>
            <a:r>
              <a:rPr lang="ru-RU" sz="1400" dirty="0"/>
              <a:t>деление СССР в 1941 г</a:t>
            </a:r>
            <a:r>
              <a:rPr lang="ru-RU" sz="1400" dirty="0" smtClean="0"/>
              <a:t>.</a:t>
            </a:r>
          </a:p>
          <a:p>
            <a:r>
              <a:rPr lang="en-US" sz="1200" dirty="0" smtClean="0">
                <a:solidFill>
                  <a:srgbClr val="DEA900"/>
                </a:solidFill>
                <a:hlinkClick r:id="rId3"/>
              </a:rPr>
              <a:t>https</a:t>
            </a:r>
            <a:r>
              <a:rPr lang="en-US" sz="1200" dirty="0" smtClean="0">
                <a:solidFill>
                  <a:srgbClr val="DEA900"/>
                </a:solidFill>
                <a:hlinkClick r:id="rId3"/>
              </a:rPr>
              <a:t>://</a:t>
            </a:r>
            <a:r>
              <a:rPr lang="ru-RU" sz="1200" dirty="0" smtClean="0">
                <a:solidFill>
                  <a:srgbClr val="DEA900"/>
                </a:solidFill>
                <a:hlinkClick r:id="rId3"/>
              </a:rPr>
              <a:t>Национальный</a:t>
            </a:r>
            <a:r>
              <a:rPr lang="ru-RU" sz="1200" dirty="0" smtClean="0">
                <a:solidFill>
                  <a:srgbClr val="DEA900"/>
                </a:solidFill>
              </a:rPr>
              <a:t> </a:t>
            </a:r>
            <a:r>
              <a:rPr lang="ru-RU" sz="1200" dirty="0" smtClean="0">
                <a:solidFill>
                  <a:srgbClr val="B88C00"/>
                </a:solidFill>
              </a:rPr>
              <a:t>атлас. РФ/</a:t>
            </a:r>
            <a:r>
              <a:rPr lang="en-US" sz="1200" dirty="0" smtClean="0">
                <a:solidFill>
                  <a:srgbClr val="B88C00"/>
                </a:solidFill>
              </a:rPr>
              <a:t>cd4/172-173/172-173.html</a:t>
            </a:r>
            <a:endParaRPr lang="ru-RU" sz="1200" dirty="0">
              <a:solidFill>
                <a:srgbClr val="B88C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14032" y="3284984"/>
            <a:ext cx="279743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1936 г. была образована Сталинградская область. Местное управление строилось на коллегиальной основе, во главе стояли региональные Советы депутатов трудящихся.</a:t>
            </a:r>
          </a:p>
        </p:txBody>
      </p:sp>
    </p:spTree>
    <p:extLst>
      <p:ext uri="{BB962C8B-B14F-4D97-AF65-F5344CB8AC3E}">
        <p14:creationId xmlns:p14="http://schemas.microsoft.com/office/powerpoint/2010/main" val="138967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Фото в сборник\158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2" y="260647"/>
            <a:ext cx="2617703" cy="388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436510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Филиппов Георгий Алексеевич, 1911 г. рождения, член партии с 1938 г.,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1938 г. председатель спортобщества "Металлург", 1941 г. секретарь Краснооктябрьского РК партии. </a:t>
            </a:r>
            <a:endParaRPr lang="ru-RU" dirty="0" smtClean="0"/>
          </a:p>
          <a:p>
            <a:r>
              <a:rPr lang="ru-RU" dirty="0" smtClean="0"/>
              <a:t>Погиб </a:t>
            </a:r>
            <a:r>
              <a:rPr lang="ru-RU" dirty="0"/>
              <a:t>в боях за Сталинград 30 января 1943 г., комиссар полка.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20072" y="4437112"/>
            <a:ext cx="35638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Бакулин </a:t>
            </a:r>
            <a:r>
              <a:rPr lang="ru-RU" dirty="0"/>
              <a:t>Дмитрий Иванович, 1906 г. рождения, политрук команды "Трактор", погиб 27 июля 1944 года в Польше, майор.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Источник: ГАВО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075" name="Picture 3" descr="F:\Фото в сборник\158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0647"/>
            <a:ext cx="2664296" cy="395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02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200223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СПИСОК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на представление к награждению медалью </a:t>
            </a:r>
            <a:br>
              <a:rPr lang="ru-RU" sz="2400" dirty="0"/>
            </a:br>
            <a:r>
              <a:rPr lang="ru-RU" sz="2400" dirty="0"/>
              <a:t>«ЗА ОБОРОНУ СТАЛИНГРАДА»</a:t>
            </a:r>
            <a:br>
              <a:rPr lang="ru-RU" sz="2400" dirty="0"/>
            </a:br>
            <a:r>
              <a:rPr lang="ru-RU" sz="2400" dirty="0"/>
              <a:t>работников обкома ВКП(б</a:t>
            </a:r>
            <a:r>
              <a:rPr lang="ru-RU" sz="2400" dirty="0" smtClean="0"/>
              <a:t>)*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738131"/>
              </p:ext>
            </p:extLst>
          </p:nvPr>
        </p:nvGraphicFramePr>
        <p:xfrm>
          <a:off x="755576" y="1893570"/>
          <a:ext cx="7848873" cy="39837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5785"/>
                <a:gridCol w="2353579"/>
                <a:gridCol w="901288"/>
                <a:gridCol w="1740586"/>
                <a:gridCol w="2227635"/>
              </a:tblGrid>
              <a:tr h="10864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п/п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Фамилия, имя и отчество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Год </a:t>
                      </a:r>
                      <a:r>
                        <a:rPr lang="ru-RU" sz="1400" dirty="0" err="1">
                          <a:effectLst/>
                        </a:rPr>
                        <a:t>рожд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Партийность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Место работы и занимаемая должность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43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Прохватилов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Василий Тимофеевич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1902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Член ВКП(б) с 1927 года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Секретарь обкома ВКП(б)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43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Бондарь Иван Иванович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1907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Член ВКП(б) с 1926 года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Секретарь обкома ВКП(б)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43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Водолагин Михаил Александрович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1903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Член ВКП(б) с 1930 года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Секретарь обкома ВКП(б)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43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Ляпин Федор Владимирович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1903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Член ВКП(б) с 1930 года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Секретарь обкома ВКП(б)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55576" y="6021288"/>
            <a:ext cx="2689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*Всего </a:t>
            </a:r>
            <a:r>
              <a:rPr lang="ru-RU" dirty="0"/>
              <a:t>в списке 141 чел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785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227119"/>
              </p:ext>
            </p:extLst>
          </p:nvPr>
        </p:nvGraphicFramePr>
        <p:xfrm>
          <a:off x="395536" y="188640"/>
          <a:ext cx="8424935" cy="67604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1713"/>
                <a:gridCol w="2526318"/>
                <a:gridCol w="967435"/>
                <a:gridCol w="1955214"/>
                <a:gridCol w="2304255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п/п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Фамилия, имя и отчество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Год </a:t>
                      </a:r>
                      <a:r>
                        <a:rPr lang="ru-RU" sz="1400" dirty="0" err="1">
                          <a:effectLst/>
                        </a:rPr>
                        <a:t>рожд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Партийность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Место работы и занимаемая должность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1" marR="3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Ягодкин Иван Александрович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1" marR="3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1901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1" marR="3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Член ВКП(б) с 1932 года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1" marR="3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Уполномочен. КПК при ЦК ВКП(б) по </a:t>
                      </a:r>
                      <a:r>
                        <a:rPr lang="ru-RU" sz="1600" dirty="0" err="1" smtClean="0">
                          <a:effectLst/>
                        </a:rPr>
                        <a:t>Стал.обл</a:t>
                      </a:r>
                      <a:r>
                        <a:rPr lang="ru-RU" sz="1600" dirty="0" smtClean="0">
                          <a:effectLst/>
                        </a:rPr>
                        <a:t>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1" marR="36511" marT="0" marB="0"/>
                </a:tc>
              </a:tr>
              <a:tr h="407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1" marR="3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Бородин Иван Петрович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1" marR="3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1903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1" marR="3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Член ВКП(б) с 1931 года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1" marR="3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Секретарь обкома ВКП(б)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1" marR="36511" marT="0" marB="0"/>
                </a:tc>
              </a:tr>
              <a:tr h="407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1" marR="3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Кравченко Константин Иванович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1" marR="3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1907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1" marR="3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Член ВКП(б) с 1930 года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1" marR="3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Секретарь обкома ВКП(б)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1" marR="36511" marT="0" marB="0"/>
                </a:tc>
              </a:tr>
              <a:tr h="407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1" marR="3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Мосин Сергей Михайлович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1" marR="3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1899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1" marR="3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Член ВКП(б) с 1930 года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1" marR="3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Секретарь обкома ВКП(б)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1" marR="36511" marT="0" marB="0"/>
                </a:tc>
              </a:tr>
              <a:tr h="407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1" marR="3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Васильев Павел Иванович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1" marR="3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1907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1" marR="3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Член ВКП(б) с 1930 года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1" marR="3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Секретарь обкома ВКП(б)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1" marR="36511" marT="0" marB="0"/>
                </a:tc>
              </a:tr>
              <a:tr h="407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1" marR="3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Ильин Петр Васильевич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1" marR="3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1907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1" marR="3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Член ВКП(б) с 1926 года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1" marR="3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Секретарь обкома ВКП(б)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1" marR="36511" marT="0" marB="0"/>
                </a:tc>
              </a:tr>
              <a:tr h="407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1" marR="3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Сухов Михаил Иванович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1" marR="3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1906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1" marR="3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Член ВКП(б) с 1928 года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1" marR="3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Секретарь обкома ВКП(б)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1" marR="36511" marT="0" marB="0"/>
                </a:tc>
              </a:tr>
              <a:tr h="407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1" marR="3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Журкин Михаил Иванович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1" marR="3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1889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1" marR="3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Член ВКП(б) с 1919 года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1" marR="3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Секретарь обкома ВКП(б)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1" marR="36511" marT="0" marB="0"/>
                </a:tc>
              </a:tr>
              <a:tr h="407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1" marR="3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Сидоров Иван Васильевич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1" marR="3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1901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1" marR="3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Член ВКП(б) с 1928 года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1" marR="3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Секретарь обкома ВКП(б)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1" marR="36511" marT="0" marB="0"/>
                </a:tc>
              </a:tr>
              <a:tr h="407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1" marR="3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Старцев Алексей Ильич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1" marR="3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1904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1" marR="3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Член ВКП(б) с 1939 года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1" marR="3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Секретарь обкома ВКП(б)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1" marR="36511" marT="0" marB="0"/>
                </a:tc>
              </a:tr>
              <a:tr h="407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1" marR="3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Рунаев Антон Павлович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1" marR="3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1909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1" marR="3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Член ВКП(б) с 1932 года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1" marR="3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Секретарь обкома ВКП(б)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11" marR="3651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693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5328592" cy="6041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88440" y="5542730"/>
            <a:ext cx="25202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Источник: 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Сталинградская 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область и Калмыцкая АССР. Атлас СССР, 1939 год</a:t>
            </a:r>
            <a:endParaRPr lang="ru-RU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68144" y="303864"/>
            <a:ext cx="31683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D34817"/>
              </a:buClr>
              <a:buSzPct val="85000"/>
            </a:pPr>
            <a:r>
              <a:rPr lang="ru-RU" sz="1600" dirty="0">
                <a:solidFill>
                  <a:prstClr val="black"/>
                </a:solidFill>
              </a:rPr>
              <a:t>СТАЛИНГРАДСКАЯ ОБЛАСТЬ </a:t>
            </a:r>
            <a:endParaRPr lang="ru-RU" sz="1600" dirty="0" smtClean="0">
              <a:solidFill>
                <a:prstClr val="black"/>
              </a:solidFill>
            </a:endParaRPr>
          </a:p>
          <a:p>
            <a:pPr lvl="0" algn="ctr">
              <a:buClr>
                <a:srgbClr val="D34817"/>
              </a:buClr>
              <a:buSzPct val="85000"/>
            </a:pPr>
            <a:r>
              <a:rPr lang="ru-RU" sz="1600" dirty="0" smtClean="0">
                <a:solidFill>
                  <a:prstClr val="black"/>
                </a:solidFill>
              </a:rPr>
              <a:t>в </a:t>
            </a:r>
            <a:r>
              <a:rPr lang="ru-RU" sz="1600" dirty="0">
                <a:solidFill>
                  <a:prstClr val="black"/>
                </a:solidFill>
              </a:rPr>
              <a:t>1941 году </a:t>
            </a:r>
            <a:endParaRPr lang="ru-RU" sz="1600" dirty="0" smtClean="0">
              <a:solidFill>
                <a:prstClr val="black"/>
              </a:solidFill>
            </a:endParaRPr>
          </a:p>
          <a:p>
            <a:pPr lvl="0" algn="ctr">
              <a:buClr>
                <a:srgbClr val="D34817"/>
              </a:buClr>
              <a:buSzPct val="85000"/>
            </a:pPr>
            <a:endParaRPr lang="ru-RU" sz="1600" dirty="0">
              <a:solidFill>
                <a:prstClr val="black"/>
              </a:solidFill>
            </a:endParaRPr>
          </a:p>
          <a:p>
            <a:pPr lvl="0">
              <a:buClr>
                <a:srgbClr val="D34817"/>
              </a:buClr>
              <a:buSzPct val="85000"/>
            </a:pPr>
            <a:r>
              <a:rPr lang="ru-RU" sz="1600" dirty="0" smtClean="0">
                <a:solidFill>
                  <a:prstClr val="black"/>
                </a:solidFill>
              </a:rPr>
              <a:t>Территория 135,4 </a:t>
            </a:r>
            <a:r>
              <a:rPr lang="ru-RU" sz="1600" dirty="0">
                <a:solidFill>
                  <a:prstClr val="black"/>
                </a:solidFill>
              </a:rPr>
              <a:t>тыс. км2</a:t>
            </a:r>
          </a:p>
          <a:p>
            <a:pPr lvl="0">
              <a:buClr>
                <a:srgbClr val="D34817"/>
              </a:buClr>
              <a:buSzPct val="85000"/>
            </a:pPr>
            <a:r>
              <a:rPr lang="ru-RU" sz="1600" dirty="0">
                <a:solidFill>
                  <a:prstClr val="black"/>
                </a:solidFill>
              </a:rPr>
              <a:t>Численность </a:t>
            </a:r>
            <a:r>
              <a:rPr lang="ru-RU" sz="1600" dirty="0" smtClean="0">
                <a:solidFill>
                  <a:prstClr val="black"/>
                </a:solidFill>
              </a:rPr>
              <a:t>населения на </a:t>
            </a:r>
            <a:r>
              <a:rPr lang="ru-RU" sz="1600" dirty="0">
                <a:solidFill>
                  <a:prstClr val="black"/>
                </a:solidFill>
              </a:rPr>
              <a:t>17.01.1939</a:t>
            </a:r>
          </a:p>
          <a:p>
            <a:pPr marL="274320" lvl="0" indent="-274320">
              <a:buClr>
                <a:srgbClr val="D34817"/>
              </a:buClr>
              <a:buSzPct val="85000"/>
              <a:buFont typeface="Wingdings 2"/>
              <a:buChar char=""/>
            </a:pPr>
            <a:r>
              <a:rPr lang="ru-RU" sz="1600" dirty="0">
                <a:solidFill>
                  <a:prstClr val="black"/>
                </a:solidFill>
              </a:rPr>
              <a:t>всего - 2 287 535 чел. </a:t>
            </a:r>
          </a:p>
          <a:p>
            <a:pPr marL="274320" lvl="0" indent="-274320">
              <a:buClr>
                <a:srgbClr val="D34817"/>
              </a:buClr>
              <a:buSzPct val="85000"/>
              <a:buFont typeface="Wingdings 2"/>
              <a:buChar char=""/>
            </a:pPr>
            <a:r>
              <a:rPr lang="ru-RU" sz="1600" dirty="0">
                <a:solidFill>
                  <a:prstClr val="black"/>
                </a:solidFill>
              </a:rPr>
              <a:t>сельское 1394887 чел.</a:t>
            </a:r>
          </a:p>
          <a:p>
            <a:pPr marL="274320" lvl="0" indent="-274320">
              <a:buClr>
                <a:srgbClr val="D34817"/>
              </a:buClr>
              <a:buSzPct val="85000"/>
              <a:buFont typeface="Wingdings 2"/>
              <a:buChar char=""/>
            </a:pPr>
            <a:r>
              <a:rPr lang="ru-RU" sz="1600" dirty="0">
                <a:solidFill>
                  <a:prstClr val="black"/>
                </a:solidFill>
              </a:rPr>
              <a:t>городское - 892 648 чел. </a:t>
            </a:r>
          </a:p>
          <a:p>
            <a:pPr lvl="0">
              <a:buClr>
                <a:srgbClr val="D34817"/>
              </a:buClr>
              <a:buSzPct val="85000"/>
            </a:pPr>
            <a:r>
              <a:rPr lang="ru-RU" sz="1600" dirty="0">
                <a:solidFill>
                  <a:prstClr val="black"/>
                </a:solidFill>
              </a:rPr>
              <a:t>Удельный вес в </a:t>
            </a:r>
            <a:r>
              <a:rPr lang="ru-RU" sz="1600" dirty="0" smtClean="0">
                <a:solidFill>
                  <a:prstClr val="black"/>
                </a:solidFill>
              </a:rPr>
              <a:t>численности</a:t>
            </a:r>
            <a:r>
              <a:rPr lang="ru-RU" sz="1600" dirty="0">
                <a:solidFill>
                  <a:prstClr val="black"/>
                </a:solidFill>
              </a:rPr>
              <a:t>:</a:t>
            </a:r>
          </a:p>
          <a:p>
            <a:pPr lvl="0">
              <a:buClr>
                <a:srgbClr val="D34817"/>
              </a:buClr>
              <a:buSzPct val="85000"/>
            </a:pPr>
            <a:r>
              <a:rPr lang="ru-RU" sz="1600" dirty="0">
                <a:solidFill>
                  <a:prstClr val="black"/>
                </a:solidFill>
              </a:rPr>
              <a:t>населения РСФСР – 2,1%</a:t>
            </a:r>
          </a:p>
          <a:p>
            <a:pPr lvl="0">
              <a:buClr>
                <a:srgbClr val="D34817"/>
              </a:buClr>
              <a:buSzPct val="85000"/>
            </a:pPr>
            <a:r>
              <a:rPr lang="ru-RU" sz="1600" dirty="0">
                <a:solidFill>
                  <a:prstClr val="black"/>
                </a:solidFill>
              </a:rPr>
              <a:t>населения СССР – 1,3%</a:t>
            </a:r>
          </a:p>
          <a:p>
            <a:pPr lvl="0">
              <a:buClr>
                <a:srgbClr val="D34817"/>
              </a:buClr>
              <a:buSzPct val="85000"/>
            </a:pPr>
            <a:r>
              <a:rPr lang="ru-RU" sz="1600" dirty="0">
                <a:solidFill>
                  <a:prstClr val="black"/>
                </a:solidFill>
              </a:rPr>
              <a:t>Плотность </a:t>
            </a:r>
            <a:r>
              <a:rPr lang="ru-RU" sz="1600" dirty="0" smtClean="0">
                <a:solidFill>
                  <a:prstClr val="black"/>
                </a:solidFill>
              </a:rPr>
              <a:t>населения -16,9 </a:t>
            </a:r>
            <a:r>
              <a:rPr lang="ru-RU" sz="1600" dirty="0">
                <a:solidFill>
                  <a:prstClr val="black"/>
                </a:solidFill>
              </a:rPr>
              <a:t>чел. на 1 </a:t>
            </a:r>
            <a:r>
              <a:rPr lang="ru-RU" sz="1600" dirty="0" smtClean="0">
                <a:solidFill>
                  <a:prstClr val="black"/>
                </a:solidFill>
              </a:rPr>
              <a:t>км</a:t>
            </a:r>
          </a:p>
          <a:p>
            <a:pPr lvl="0">
              <a:buClr>
                <a:srgbClr val="D34817"/>
              </a:buClr>
              <a:buSzPct val="85000"/>
            </a:pPr>
            <a:endParaRPr lang="ru-RU" sz="1600" dirty="0">
              <a:solidFill>
                <a:prstClr val="black"/>
              </a:solidFill>
            </a:endParaRPr>
          </a:p>
          <a:p>
            <a:pPr lvl="0">
              <a:buClr>
                <a:srgbClr val="D34817"/>
              </a:buClr>
              <a:buSzPct val="85000"/>
            </a:pP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Источник: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https://volgastat.gks.ru/storage/mediabank/sbornik_Stalingrad_VOV_2020.pdf</a:t>
            </a:r>
          </a:p>
          <a:p>
            <a:pPr lvl="0">
              <a:buClr>
                <a:srgbClr val="D34817"/>
              </a:buClr>
              <a:buSzPct val="85000"/>
            </a:pPr>
            <a:endParaRPr 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8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90066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Областной центр </a:t>
            </a:r>
            <a:r>
              <a:rPr lang="ru-RU" sz="2400" dirty="0" smtClean="0"/>
              <a:t>- г</a:t>
            </a:r>
            <a:r>
              <a:rPr lang="ru-RU" sz="2400" dirty="0"/>
              <a:t>. Сталинград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611560" y="1026532"/>
            <a:ext cx="374904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dirty="0" smtClean="0"/>
              <a:t>Городские районы: </a:t>
            </a:r>
            <a:endParaRPr lang="ru-RU" sz="19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 smtClean="0"/>
              <a:t>Баррикадный,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 smtClean="0"/>
              <a:t>Дзержинский</a:t>
            </a:r>
            <a:r>
              <a:rPr lang="ru-RU" sz="1900" dirty="0" smtClean="0"/>
              <a:t>, </a:t>
            </a:r>
            <a:endParaRPr lang="ru-RU" sz="19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 err="1" smtClean="0"/>
              <a:t>Ерманский</a:t>
            </a:r>
            <a:r>
              <a:rPr lang="ru-RU" sz="1900" dirty="0" smtClean="0"/>
              <a:t>, </a:t>
            </a:r>
            <a:endParaRPr lang="ru-RU" sz="19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 smtClean="0"/>
              <a:t>Ворошиловский</a:t>
            </a:r>
            <a:r>
              <a:rPr lang="ru-RU" sz="1900" dirty="0" smtClean="0"/>
              <a:t>, </a:t>
            </a:r>
            <a:endParaRPr lang="ru-RU" sz="19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 smtClean="0"/>
              <a:t>Кировский</a:t>
            </a:r>
            <a:r>
              <a:rPr lang="ru-RU" sz="1900" dirty="0" smtClean="0"/>
              <a:t>, </a:t>
            </a:r>
            <a:endParaRPr lang="ru-RU" sz="19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 smtClean="0"/>
              <a:t>Краснооктябрьский,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 smtClean="0"/>
              <a:t> </a:t>
            </a:r>
            <a:r>
              <a:rPr lang="ru-RU" sz="1900" dirty="0" err="1" smtClean="0"/>
              <a:t>Тракторозаводский</a:t>
            </a:r>
            <a:endParaRPr lang="ru-RU" sz="1900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1600" dirty="0" smtClean="0">
                <a:solidFill>
                  <a:srgbClr val="B88C00"/>
                </a:solidFill>
              </a:rPr>
              <a:t>Источник: </a:t>
            </a:r>
            <a:r>
              <a:rPr lang="en-US" sz="1600" dirty="0" smtClean="0">
                <a:solidFill>
                  <a:srgbClr val="B88C00"/>
                </a:solidFill>
              </a:rPr>
              <a:t>https</a:t>
            </a:r>
            <a:r>
              <a:rPr lang="en-US" sz="1600" dirty="0">
                <a:solidFill>
                  <a:srgbClr val="B88C00"/>
                </a:solidFill>
              </a:rPr>
              <a:t>://volgastat.gks.ru/storage/mediabank/sbornik_Stalingrad_VOV_2020.pdf</a:t>
            </a:r>
            <a:endParaRPr lang="ru-RU" sz="1600" dirty="0" smtClean="0">
              <a:solidFill>
                <a:srgbClr val="B88C00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F:\Фото в сборник\150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937077"/>
            <a:ext cx="4669535" cy="320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78628" y="4581128"/>
            <a:ext cx="39292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B88C00"/>
                </a:solidFill>
              </a:rPr>
              <a:t>Привокзальная </a:t>
            </a:r>
            <a:r>
              <a:rPr lang="ru-RU" sz="1400" dirty="0">
                <a:solidFill>
                  <a:srgbClr val="B88C00"/>
                </a:solidFill>
              </a:rPr>
              <a:t>площадь гор. Сталинграда. </a:t>
            </a:r>
            <a:r>
              <a:rPr lang="ru-RU" sz="1400" dirty="0" smtClean="0">
                <a:solidFill>
                  <a:srgbClr val="B88C00"/>
                </a:solidFill>
              </a:rPr>
              <a:t>Дата </a:t>
            </a:r>
            <a:r>
              <a:rPr lang="ru-RU" sz="1400" dirty="0">
                <a:solidFill>
                  <a:srgbClr val="B88C00"/>
                </a:solidFill>
              </a:rPr>
              <a:t>события 1939-1941 гг</a:t>
            </a:r>
            <a:r>
              <a:rPr lang="ru-RU" sz="1400" dirty="0" smtClean="0">
                <a:solidFill>
                  <a:srgbClr val="B88C00"/>
                </a:solidFill>
              </a:rPr>
              <a:t>. </a:t>
            </a:r>
          </a:p>
          <a:p>
            <a:r>
              <a:rPr lang="ru-RU" sz="1600" dirty="0" smtClean="0">
                <a:solidFill>
                  <a:srgbClr val="B88C00"/>
                </a:solidFill>
              </a:rPr>
              <a:t>Источник:</a:t>
            </a:r>
            <a:r>
              <a:rPr lang="ru-RU" sz="1400" dirty="0" smtClean="0">
                <a:solidFill>
                  <a:srgbClr val="B88C00"/>
                </a:solidFill>
              </a:rPr>
              <a:t> ГАВО</a:t>
            </a:r>
            <a:endParaRPr lang="ru-RU" sz="1400" dirty="0">
              <a:solidFill>
                <a:srgbClr val="B88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96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Руководящей и направляющей политической силой в СССР была признана Всесоюзная коммунистическая партия (большевиков).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1505225"/>
            <a:ext cx="8064896" cy="1419719"/>
          </a:xfrm>
          <a:ln>
            <a:solidFill>
              <a:schemeClr val="tx1"/>
            </a:solidFill>
            <a:prstDash val="dash"/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Arial Narrow" panose="020B0606020202030204" pitchFamily="34" charset="0"/>
              </a:rPr>
              <a:t>В </a:t>
            </a:r>
            <a:r>
              <a:rPr lang="ru-RU" sz="1800" dirty="0">
                <a:latin typeface="Arial Narrow" panose="020B0606020202030204" pitchFamily="34" charset="0"/>
              </a:rPr>
              <a:t>статье 126 Конституции 1936 г. так определялось </a:t>
            </a:r>
            <a:r>
              <a:rPr lang="ru-RU" sz="1800" dirty="0" smtClean="0">
                <a:latin typeface="Arial Narrow" panose="020B0606020202030204" pitchFamily="34" charset="0"/>
              </a:rPr>
              <a:t>место КП в </a:t>
            </a:r>
            <a:r>
              <a:rPr lang="ru-RU" sz="1800" dirty="0">
                <a:latin typeface="Arial Narrow" panose="020B0606020202030204" pitchFamily="34" charset="0"/>
              </a:rPr>
              <a:t>жизни советского общества: «…являющуюся передовым отрядом трудящихся в их борьбе за укрепление и развитие социалистического строя и представляющую руководящее ядро всех организаций трудящихся, как общественных, так и государственных».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1271" y="3356992"/>
            <a:ext cx="7560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В </a:t>
            </a:r>
            <a:r>
              <a:rPr lang="ru-RU" dirty="0"/>
              <a:t>годы Великой Отечественной войны по СССР в коммунистическую партию было принято 5319297 чел., в кандидаты в члены партии 3615451 чел.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Число </a:t>
            </a:r>
            <a:r>
              <a:rPr lang="ru-RU" dirty="0"/>
              <a:t>коммунистов в армии возросло к концу войны до 3325 тыс.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60% всех членов партии были на фронтах, за годы войны погибли около 3 млн. членов КПСС.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95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652120" y="476672"/>
            <a:ext cx="3384376" cy="4355976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Среди командиров 80% были коммунистами и комсомольцами. Среди воинов, удостоенных в годы войны звания героя Советского Союза 65% составляли коммунисты, в числе награжденных орденами и медалями около 50% являлись коммунистами и комсомольцами. КПСС позиционировала себя как «вдохновитель и организатор победы советского народа в Великой Отечественной войне».</a:t>
            </a:r>
          </a:p>
          <a:p>
            <a:endParaRPr lang="ru-RU" dirty="0"/>
          </a:p>
        </p:txBody>
      </p:sp>
      <p:pic>
        <p:nvPicPr>
          <p:cNvPr id="5" name="Объект 4" descr="C:\Users\al-bormotov\Pictures\ВЛАСТьКАРТИНКИ\ММЗ_094 555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5111799" cy="38813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683568" y="479715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Изменение численного состава ВКП(б) </a:t>
            </a:r>
          </a:p>
          <a:p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в период Великой Отечественной войны</a:t>
            </a:r>
          </a:p>
          <a:p>
            <a:r>
              <a:rPr lang="ru-RU" sz="1400" dirty="0">
                <a:solidFill>
                  <a:schemeClr val="accent4">
                    <a:lumMod val="75000"/>
                  </a:schemeClr>
                </a:solidFill>
              </a:rPr>
              <a:t>Источник: БСЭ</a:t>
            </a:r>
            <a:endParaRPr lang="ru-RU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66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20688"/>
            <a:ext cx="7772400" cy="576064"/>
          </a:xfrm>
        </p:spPr>
        <p:txBody>
          <a:bodyPr>
            <a:no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Линейно-функциональные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взаимодействия органов власти СССР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период Великой Отечественной войны</a:t>
            </a:r>
            <a:r>
              <a:rPr lang="ru-RU" sz="2000" dirty="0">
                <a:latin typeface="Times New Roman"/>
                <a:ea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</a:rPr>
            </a:br>
            <a:endParaRPr lang="ru-RU" sz="2000" dirty="0"/>
          </a:p>
        </p:txBody>
      </p:sp>
      <p:pic>
        <p:nvPicPr>
          <p:cNvPr id="5" name="Объект 4" descr="C:\Users\al-bormotov\Pictures\ВЛАСТьКАРТИНКИ\схема 2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496944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443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Сталинградский обком </a:t>
            </a:r>
            <a:r>
              <a:rPr lang="ru-RU" sz="2400" dirty="0"/>
              <a:t>ВКП (б)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 </a:t>
            </a:r>
            <a:r>
              <a:rPr lang="ru-RU" dirty="0"/>
              <a:t>1939 г. в составе Сталинградского обкома ВКП (б) числились следующие отделы и секторы: отдел кадров, отдел пропаганды и агитации, </a:t>
            </a:r>
            <a:r>
              <a:rPr lang="ru-RU" dirty="0" err="1"/>
              <a:t>оргинструкторский</a:t>
            </a:r>
            <a:r>
              <a:rPr lang="ru-RU" dirty="0"/>
              <a:t> отдел, сельскохозяйственный отдел, военный отдел, особый сектор, финансово-хозяйственный сектор.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В 1940 г. в структуре обкома были воссозданы отделы, ранее упраздненные. Это было возвратом партийных органов к территориально-производственному принципу построения, что шло в русле тенденции усиления партийного контроля над народным хозяйством. </a:t>
            </a:r>
            <a:endParaRPr lang="ru-RU" dirty="0" smtClean="0"/>
          </a:p>
          <a:p>
            <a:r>
              <a:rPr lang="ru-RU" dirty="0" smtClean="0"/>
              <a:t>К </a:t>
            </a:r>
            <a:r>
              <a:rPr lang="ru-RU" dirty="0"/>
              <a:t>существовавшим ранее отделам добавились: транспортный отдел, промышленный отдел, отдел машиностроения, отдел рыбной и пищевой промышленности.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48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692696"/>
            <a:ext cx="4320480" cy="5436096"/>
          </a:xfrm>
        </p:spPr>
        <p:txBody>
          <a:bodyPr>
            <a:normAutofit/>
          </a:bodyPr>
          <a:lstStyle/>
          <a:p>
            <a:r>
              <a:rPr lang="ru-RU" sz="1900" dirty="0"/>
              <a:t>На второй день войны ЦК ВКП(б) и Совнарком СССР приняли постановление, в котором определили задачи партийных и государственных органов, основные направления их перестройки для работы в военных условиях. </a:t>
            </a:r>
            <a:endParaRPr lang="ru-RU" sz="1900" dirty="0" smtClean="0"/>
          </a:p>
          <a:p>
            <a:r>
              <a:rPr lang="ru-RU" sz="1900" dirty="0" smtClean="0"/>
              <a:t>В </a:t>
            </a:r>
            <a:r>
              <a:rPr lang="ru-RU" sz="1900" dirty="0"/>
              <a:t>практической деятельности партийных организаций ведущее положение заняли два основных направления, обусловленные военной обстановкой</a:t>
            </a:r>
            <a:r>
              <a:rPr lang="ru-RU" sz="1900" dirty="0" smtClean="0"/>
              <a:t>: перестройка </a:t>
            </a:r>
            <a:r>
              <a:rPr lang="ru-RU" sz="1900" dirty="0"/>
              <a:t>хозяйства на военные рельсы </a:t>
            </a:r>
            <a:r>
              <a:rPr lang="ru-RU" sz="1900" dirty="0" smtClean="0"/>
              <a:t>и помощь </a:t>
            </a:r>
            <a:r>
              <a:rPr lang="ru-RU" sz="1900" dirty="0"/>
              <a:t>фронту. </a:t>
            </a:r>
            <a:r>
              <a:rPr lang="ru-RU" sz="1900" dirty="0" smtClean="0"/>
              <a:t>Это </a:t>
            </a:r>
            <a:r>
              <a:rPr lang="ru-RU" sz="1900" dirty="0"/>
              <a:t>была двуединая задача, направленная на достижение общей цели.</a:t>
            </a:r>
          </a:p>
          <a:p>
            <a:endParaRPr lang="ru-RU" dirty="0"/>
          </a:p>
        </p:txBody>
      </p:sp>
      <p:pic>
        <p:nvPicPr>
          <p:cNvPr id="6" name="Picture 2" descr="C:\Users\al-bormotov\Pictures\ВЛАСТьКАРТИНКИ\unnamed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18" y="188640"/>
            <a:ext cx="4116270" cy="650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81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509</TotalTime>
  <Words>1958</Words>
  <Application>Microsoft Office PowerPoint</Application>
  <PresentationFormat>Экран (4:3)</PresentationFormat>
  <Paragraphs>212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Справедливость</vt:lpstr>
      <vt:lpstr>Сталинградский обком ВКП(б)  в 1941-1943 гг. –  структура, задачи, основные решения</vt:lpstr>
      <vt:lpstr>Презентация PowerPoint</vt:lpstr>
      <vt:lpstr>Презентация PowerPoint</vt:lpstr>
      <vt:lpstr>Областной центр - г. Сталинград</vt:lpstr>
      <vt:lpstr>Руководящей и направляющей политической силой в СССР была признана Всесоюзная коммунистическая партия (большевиков). </vt:lpstr>
      <vt:lpstr>Презентация PowerPoint</vt:lpstr>
      <vt:lpstr> Линейно-функциональные взаимодействия органов власти СССР  в период Великой Отечественной войны </vt:lpstr>
      <vt:lpstr>Сталинградский обком ВКП (б)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на представление к награждению медалью  «ЗА ОБОРОНУ СТАЛИНГРАДА» работников обкома ВКП(б)*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Сталинградский обком ВКП(б)  в 1941-1943 гг. –  структура, задачи, основные решения</dc:title>
  <dc:creator>Бормотов Алексей Леонидович</dc:creator>
  <cp:lastModifiedBy>Бормотов Алексей Леонидович</cp:lastModifiedBy>
  <cp:revision>49</cp:revision>
  <dcterms:created xsi:type="dcterms:W3CDTF">2021-10-28T07:32:19Z</dcterms:created>
  <dcterms:modified xsi:type="dcterms:W3CDTF">2021-11-08T10:35:59Z</dcterms:modified>
</cp:coreProperties>
</file>